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Roboto Slab" pitchFamily="2" charset="0"/>
      <p:regular r:id="rId17"/>
      <p:bold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9586"/>
    <a:srgbClr val="F1F1F1"/>
    <a:srgbClr val="E60000"/>
    <a:srgbClr val="C90000"/>
    <a:srgbClr val="B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75" d="100"/>
          <a:sy n="75" d="100"/>
        </p:scale>
        <p:origin x="1158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C91D7-8C53-598A-0502-9B9A0C59D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2D20CF-BAC7-E400-DD53-0773E3BEA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47DDB6-D656-CDD8-A486-AF601C6A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1BFD2F-4E50-9D69-581A-05F9D810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8B3883-3CC5-7B38-F754-EF45B4E19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843751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74223-AA94-9A6F-3349-2EDCBD7C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8B7D83-CB7E-3E54-D169-C10AA5952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3C03E6-7C9C-4C2B-136D-A5F390DA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94D0B3-36A5-2256-CE66-BB7D8FF8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BCC730-22EF-0190-CDCA-6BDB84802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94571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1659B-7E0A-E46F-C35A-59F1DCA9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23E358-3903-F1F1-488D-F38D1F965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C2EFDB-084F-F8BE-F30F-A8A060427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40791A-3D33-F8E4-F8EF-76FE1592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653396-77E3-C1C0-D8AA-63146AF96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3786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A6800-44B2-0A69-92DA-A7E1C32B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EEE862-D46E-D399-3324-DDD65F3F8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861A2E-22DE-155F-DEA0-959C26E03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E2715E6-587A-6D63-9AF3-07874B06B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7FDAC2-30FC-CF06-AA47-C0056F923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C10BA2-9887-8C9E-F998-B39A56745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11430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64985-F830-EDEF-EDBB-90D9DA627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5004A2-1573-9864-B431-63F24826D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6EB0EA-14A0-EAA7-3894-E198A3242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FF5064-7373-2221-369E-7807F215D7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00FA03E-DE00-E8F8-07C1-93257B6072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177D66-5877-39DC-6F3C-A0065A29A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B6B115-C9D2-69CC-21C7-D3F8B682A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4C635CD-5493-83CC-4672-832B2E1F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553732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529CEB-A16F-1867-CAC9-680F0CC04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5CE7DD-95EB-066C-404D-E158A175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BDD959-6E30-A0A2-9091-2603EE2CD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EE3481-F9BC-4DB2-F357-FA4312AA4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66948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7CCBA74-358E-A548-4422-C40F39970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D40D56-92E9-D0CF-D364-3EDD99E53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CCDD66-3516-171B-3A35-AB73A4E6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27744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478CD5-E1B7-A290-9B03-8689E13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81E77E-1AB6-9A84-4B5F-44D0B0FB8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94B402-3751-6C90-F2DF-7A47B70CB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8170E3-52FC-AEAF-174A-90F01F45B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A46397-7462-B833-BE8F-B095C5B2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736083-C6B8-086E-62F5-B02B55AE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59341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FB65B0-C308-6DD8-9884-43AE0A94B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8FF8634-F732-B168-DCE4-C53F355FA5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2657A80-8417-C007-3844-F56BD1529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500D7C-469D-7906-5C7A-7A1AB14E0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E46673-650A-BA4A-31FE-CA404B8DE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652B10-B0D3-CE5A-ED3B-B766390CC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512618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331595-9112-0762-1A3C-18763BAD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86B84D-CDFD-AEBA-7762-4CB50F1EF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852451-89C6-C69B-1D7C-9601436C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990C28-3016-F633-C785-5BEF280E8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963A6-8F42-BCD0-870E-5D3D4B29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07068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1770789-CBEB-A87E-A503-E836925D80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2D2710-5008-5CBA-39B0-BB4E06448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03AF82-72B5-1606-8AFA-D9D06FA6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2C143F-4A08-DC00-38CB-18C6DE3A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F9248D-F175-3BFF-B868-077C862C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035438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71840E-94CC-2946-3C3F-8D641A101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2C9AE5-B06D-E2C5-BBDF-56AD8844A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401217-B7FC-D336-0973-02C841AE06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FF9DF-A2E5-43A7-ACEF-EB85E985DD6F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6CA505-1636-84A3-1255-3CAD2B51A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B1AA17-E3B7-6FC0-77A0-26A0BE8A6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3736D-BA60-415A-8D71-433D099E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18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15A0F3E-8864-95E9-F0DD-07F6E2E0FB56}"/>
              </a:ext>
            </a:extLst>
          </p:cNvPr>
          <p:cNvSpPr/>
          <p:nvPr/>
        </p:nvSpPr>
        <p:spPr>
          <a:xfrm>
            <a:off x="2832100" y="1403744"/>
            <a:ext cx="2374900" cy="3381376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F55297A-2B59-9453-6FFA-8EA625C3D3AD}"/>
              </a:ext>
            </a:extLst>
          </p:cNvPr>
          <p:cNvSpPr/>
          <p:nvPr/>
        </p:nvSpPr>
        <p:spPr>
          <a:xfrm>
            <a:off x="435429" y="244929"/>
            <a:ext cx="11321143" cy="6368143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3A218-5192-85F5-DE72-A091B3F9E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81175"/>
            <a:ext cx="9144000" cy="1347787"/>
          </a:xfrm>
        </p:spPr>
        <p:txBody>
          <a:bodyPr>
            <a:normAutofit/>
          </a:bodyPr>
          <a:lstStyle/>
          <a:p>
            <a:r>
              <a:rPr lang="ru-RU" sz="8000" spc="3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F35EE58-EF04-C75E-ECBC-936E72448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95166"/>
            <a:ext cx="9144000" cy="655637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СОЦИАЛЬНЫЙ  ПРОЕКТ ПОМОЩИ МНОГОДЕТНЫМ МАЛООБЕСПЕЧЕННЫМ  СЕМЬЯМ </a:t>
            </a:r>
            <a:endParaRPr lang="ru-RU" sz="18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  <a:p>
            <a:endParaRPr lang="ru-RU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D84A7552-9060-D573-CC6E-E4054477798E}"/>
              </a:ext>
            </a:extLst>
          </p:cNvPr>
          <p:cNvSpPr txBox="1">
            <a:spLocks/>
          </p:cNvSpPr>
          <p:nvPr/>
        </p:nvSpPr>
        <p:spPr>
          <a:xfrm>
            <a:off x="1312506" y="437357"/>
            <a:ext cx="9144000" cy="966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675"/>
              </a:spcAft>
            </a:pPr>
            <a:r>
              <a:rPr lang="ru-RU" sz="1200" b="1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ГОСУДАРСТВЕННОЕ КАЗЕННОЕ УЧРЕЖДЕНИЕ СОЦИАЛЬНОГО ОБСЛУЖИВАНИЯ  МОСКОВСКОЙ ОБЛАСТИ </a:t>
            </a:r>
            <a:br>
              <a:rPr lang="ru-RU" sz="1200" b="1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</a:br>
            <a:r>
              <a:rPr lang="ru-RU" sz="1200" b="1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«ЛУХОВИЦКИЙ СОЦИАЛЬНО - РЕАБИЛИТАЦИОННЫЙ ЦЕНТР ДЛЯ НЕСОВЕРШЕННОЛЕТНИХ» </a:t>
            </a:r>
            <a:r>
              <a:rPr lang="en-US" sz="1200" b="1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&amp;</a:t>
            </a:r>
            <a:br>
              <a:rPr lang="ru-RU" sz="1200" b="1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</a:br>
            <a:r>
              <a:rPr lang="ru-RU" sz="1200" b="1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БЛАГОТВОРИТЕЛЬНЫЙ ФОНД «ДОБРЫЕ ЛЮДИ»</a:t>
            </a:r>
            <a:br>
              <a:rPr lang="ru-RU" sz="1200" b="1" dirty="0">
                <a:solidFill>
                  <a:srgbClr val="000000"/>
                </a:solidFill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</a:br>
            <a:endParaRPr lang="ru-RU" sz="1200" b="1" dirty="0">
              <a:solidFill>
                <a:srgbClr val="000000"/>
              </a:solidFill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CD5BC23-556C-46B7-6C21-8D4D36C0F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2024" y="3143383"/>
            <a:ext cx="869951" cy="86995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B11194B-7B48-1D2D-EB27-B072B3AB4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03872" y="3278568"/>
            <a:ext cx="1905000" cy="1905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25CD074-F95C-719E-8B84-4968BAC00A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0646" y="3989846"/>
            <a:ext cx="1172705" cy="1172705"/>
          </a:xfrm>
          <a:prstGeom prst="rect">
            <a:avLst/>
          </a:prstGeom>
        </p:spPr>
      </p:pic>
      <p:sp>
        <p:nvSpPr>
          <p:cNvPr id="35" name="Подзаголовок 2">
            <a:extLst>
              <a:ext uri="{FF2B5EF4-FFF2-40B4-BE49-F238E27FC236}">
                <a16:creationId xmlns:a16="http://schemas.microsoft.com/office/drawing/2014/main" id="{A70B9507-A2F6-87E4-A1AA-EC1B763271F6}"/>
              </a:ext>
            </a:extLst>
          </p:cNvPr>
          <p:cNvSpPr txBox="1">
            <a:spLocks/>
          </p:cNvSpPr>
          <p:nvPr/>
        </p:nvSpPr>
        <p:spPr>
          <a:xfrm>
            <a:off x="5620941" y="6143171"/>
            <a:ext cx="950118" cy="36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5000"/>
              </a:lnSpc>
              <a:spcAft>
                <a:spcPts val="675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2022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EE9D7A70-2591-9895-4741-28075AD4D1FE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8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212880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200" y="456565"/>
            <a:ext cx="10210800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АКТУАЛЬНОСТЬ И ИННОВАЦИОННОСТЬ</a:t>
            </a:r>
            <a:r>
              <a:rPr lang="en-US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СОЦИАЛЬНОЙ</a:t>
            </a:r>
            <a:r>
              <a:rPr lang="en-US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ЗНАЧИМОСТИ</a:t>
            </a:r>
            <a:r>
              <a:rPr lang="en-US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F7B2B-C3CA-BF00-D8AF-DEBA20C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006"/>
            <a:ext cx="10515600" cy="3520894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В современном обществе существует множество социальных групп, требующих особого внимания со стороны государственных и общественных организаций. </a:t>
            </a:r>
            <a:endParaRPr lang="en-US" sz="2400" dirty="0">
              <a:effectLst/>
              <a:latin typeface="Roboto Slab" pitchFamily="2" charset="0"/>
              <a:ea typeface="Roboto Slab" pitchFamily="2" charset="0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На первом месте среди них находятся люди в трудной жизненной ситуации, обусловленной различными факторами, в том числе физиологическими, прежде всего, это многодетные семьи, оказавшиеся в сложной финансовой ситуации.  </a:t>
            </a:r>
            <a:endParaRPr lang="ru-RU" sz="24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29"/>
            <a:ext cx="11321143" cy="5207907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CBE402-5B87-B32F-E20B-413FEE50E0C9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B243D7-DF70-8749-76C7-B4E2DDB0F664}"/>
              </a:ext>
            </a:extLst>
          </p:cNvPr>
          <p:cNvSpPr/>
          <p:nvPr/>
        </p:nvSpPr>
        <p:spPr>
          <a:xfrm>
            <a:off x="840758" y="5665107"/>
            <a:ext cx="73642" cy="994456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C92074D6-3A66-0F7B-1812-E636DE3769E9}"/>
              </a:ext>
            </a:extLst>
          </p:cNvPr>
          <p:cNvSpPr txBox="1">
            <a:spLocks/>
          </p:cNvSpPr>
          <p:nvPr/>
        </p:nvSpPr>
        <p:spPr>
          <a:xfrm>
            <a:off x="1057275" y="5578837"/>
            <a:ext cx="9991725" cy="822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800" i="1" dirty="0">
                <a:latin typeface="Roboto Slab" pitchFamily="2" charset="0"/>
                <a:ea typeface="Roboto Slab" pitchFamily="2" charset="0"/>
              </a:rPr>
              <a:t>Благодарим за помощь нашим детям и нам лично. Ваша поддержка для нас и многих других очень важна!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C2B2FF5-6225-1220-6994-61A3D86DE544}"/>
              </a:ext>
            </a:extLst>
          </p:cNvPr>
          <p:cNvSpPr txBox="1">
            <a:spLocks/>
          </p:cNvSpPr>
          <p:nvPr/>
        </p:nvSpPr>
        <p:spPr>
          <a:xfrm>
            <a:off x="457655" y="6210684"/>
            <a:ext cx="9991725" cy="381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600" b="1" i="1" dirty="0">
                <a:latin typeface="Roboto Slab" pitchFamily="2" charset="0"/>
                <a:ea typeface="Roboto Slab" pitchFamily="2" charset="0"/>
              </a:rPr>
              <a:t>Алена Игоревна И.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493109-D026-D749-4113-0A3D3D9D9E6C}"/>
              </a:ext>
            </a:extLst>
          </p:cNvPr>
          <p:cNvSpPr/>
          <p:nvPr/>
        </p:nvSpPr>
        <p:spPr>
          <a:xfrm>
            <a:off x="0" y="0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88669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АКТУАЛЬНОСТЬ И ИННОВАЦИОННОСТЬ</a:t>
            </a:r>
            <a:r>
              <a:rPr lang="en-US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СОЦИАЛЬНОЙ</a:t>
            </a:r>
            <a:r>
              <a:rPr lang="en-US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ЗНАЧИМОСТИ</a:t>
            </a:r>
            <a:r>
              <a:rPr lang="en-US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 </a:t>
            </a: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F7B2B-C3CA-BF00-D8AF-DEBA20C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006"/>
            <a:ext cx="10515600" cy="2990896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Наряду с развитием волонтерства, усиливается уровень индивидуальной благотворительной инициативы граждан. При этом, если возможность внести денежное пожертвование имеют не все, то возможность отдать вещи, которые по каким-либо причинам стали ненужными, но находятся во вполне приличном состоянии, имеют многие. </a:t>
            </a:r>
            <a:endParaRPr lang="ru-RU" sz="24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30"/>
            <a:ext cx="11321143" cy="4679496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D6CAD4-319F-A842-7351-470B43A26EB4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D5CE345-A99A-465D-B15A-90941FFB8EAF}"/>
              </a:ext>
            </a:extLst>
          </p:cNvPr>
          <p:cNvSpPr/>
          <p:nvPr/>
        </p:nvSpPr>
        <p:spPr>
          <a:xfrm>
            <a:off x="840758" y="5265772"/>
            <a:ext cx="73642" cy="1318078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90E5D47-7DC6-B193-FC3B-1972DB15A4A9}"/>
              </a:ext>
            </a:extLst>
          </p:cNvPr>
          <p:cNvSpPr txBox="1">
            <a:spLocks/>
          </p:cNvSpPr>
          <p:nvPr/>
        </p:nvSpPr>
        <p:spPr>
          <a:xfrm>
            <a:off x="1057275" y="5253808"/>
            <a:ext cx="9991725" cy="822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800" i="1" dirty="0">
                <a:latin typeface="Roboto Slab" pitchFamily="2" charset="0"/>
                <a:ea typeface="Roboto Slab" pitchFamily="2" charset="0"/>
              </a:rPr>
              <a:t>Выражаю огромную благодарность за заботу о детях. Спасибо что есть такая организация и спасибо всем сотрудникам. Желаю успехов и здоровья.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DCA9F614-20D5-378A-33F7-E8B4C68CA7C6}"/>
              </a:ext>
            </a:extLst>
          </p:cNvPr>
          <p:cNvSpPr txBox="1">
            <a:spLocks/>
          </p:cNvSpPr>
          <p:nvPr/>
        </p:nvSpPr>
        <p:spPr>
          <a:xfrm>
            <a:off x="1057275" y="6039905"/>
            <a:ext cx="9991725" cy="381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600" b="1" i="1" dirty="0">
                <a:latin typeface="Roboto Slab" pitchFamily="2" charset="0"/>
                <a:ea typeface="Roboto Slab" pitchFamily="2" charset="0"/>
              </a:rPr>
              <a:t>Татьяна Юрьевна Н.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99A442-2E6D-FAA1-04F2-248313FB34BD}"/>
              </a:ext>
            </a:extLst>
          </p:cNvPr>
          <p:cNvSpPr/>
          <p:nvPr/>
        </p:nvSpPr>
        <p:spPr>
          <a:xfrm>
            <a:off x="0" y="0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139680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КРАТКОЕ ОПИСАНИЕ 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F7B2B-C3CA-BF00-D8AF-DEBA20C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144" y="1731463"/>
            <a:ext cx="10515600" cy="4838065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Проект «</a:t>
            </a:r>
            <a:r>
              <a:rPr lang="ru-RU" sz="2400" dirty="0" err="1">
                <a:effectLst/>
                <a:latin typeface="Roboto Slab" pitchFamily="2" charset="0"/>
                <a:ea typeface="Roboto Slab" pitchFamily="2" charset="0"/>
              </a:rPr>
              <a:t>Дармарка</a:t>
            </a: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» разработан с целью содействия неденежной благотворительности и оказания реальной помощи малоимущим, многодетным семьям городского округа Луховицы.  </a:t>
            </a:r>
            <a:endParaRPr lang="en-US" sz="2400" dirty="0">
              <a:latin typeface="Roboto Slab" pitchFamily="2" charset="0"/>
              <a:ea typeface="Roboto Slab" pitchFamily="2" charset="0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«</a:t>
            </a:r>
            <a:r>
              <a:rPr lang="ru-RU" sz="2400" dirty="0" err="1">
                <a:effectLst/>
                <a:latin typeface="Roboto Slab" pitchFamily="2" charset="0"/>
                <a:ea typeface="Roboto Slab" pitchFamily="2" charset="0"/>
              </a:rPr>
              <a:t>Дармарка</a:t>
            </a: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» — это уникальная возможность подарить вторую жизнь вещам, которые уже не нужны или давно забыты, но находятся в хорошем состоянии. Это легкий и удобный как для </a:t>
            </a:r>
            <a:r>
              <a:rPr lang="ru-RU" sz="2400" dirty="0" err="1">
                <a:effectLst/>
                <a:latin typeface="Roboto Slab" pitchFamily="2" charset="0"/>
                <a:ea typeface="Roboto Slab" pitchFamily="2" charset="0"/>
              </a:rPr>
              <a:t>благополучателей</a:t>
            </a: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, так и для благотворителей алгоритм оказания нуждающимся в поддержке многодетным семьям реальной помощи</a:t>
            </a:r>
            <a:endParaRPr lang="ru-RU" sz="2400" dirty="0"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29"/>
            <a:ext cx="11321143" cy="6368143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2BBE6-9972-67CF-0E27-FB21FED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2B398-2232-69D7-6D05-4296FC24DC9A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8DA89D0-5408-062E-8E10-D1C0096D92FB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878126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КРАТКОЕ ОПИСАНИЕ 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F7B2B-C3CA-BF00-D8AF-DEBA20C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144" y="1731463"/>
            <a:ext cx="10515600" cy="4838065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Появление в шаговой доступности механизма, который позволяет легко и без труда оказать другим посильную помощь и одновременно очистить свои кладовые от ненужного, стимулирует рост благотворительности и повышает уровень жизни многих малообеспеченных, многодетных семей, а также приводит к экономии ресурсов, энергии и упаковки. 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Также настоящий проект повышает экологическую культуру населения городского округа Луховицы и развивает навыки повторного использования вещей и предметов обихода.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30"/>
            <a:ext cx="11321143" cy="6156506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2BBE6-9972-67CF-0E27-FB21FED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2B398-2232-69D7-6D05-4296FC24DC9A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9971690-B3B9-9E65-0C97-08A387FF6B7A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276204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КРАТКОЕ ОПИСАНИЕ 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F7B2B-C3CA-BF00-D8AF-DEBA20C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144" y="1731463"/>
            <a:ext cx="10515600" cy="4838065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Проект «</a:t>
            </a:r>
            <a:r>
              <a:rPr lang="ru-RU" sz="2400" dirty="0" err="1">
                <a:effectLst/>
                <a:latin typeface="Roboto Slab" pitchFamily="2" charset="0"/>
                <a:ea typeface="Roboto Slab" pitchFamily="2" charset="0"/>
              </a:rPr>
              <a:t>Дармарка</a:t>
            </a: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» нацелен не только на поддержку малообеспеченной категории многодетных семей, но и призывает </a:t>
            </a:r>
            <a:r>
              <a:rPr lang="ru-RU" sz="2400" dirty="0" err="1">
                <a:effectLst/>
                <a:latin typeface="Roboto Slab" pitchFamily="2" charset="0"/>
                <a:ea typeface="Roboto Slab" pitchFamily="2" charset="0"/>
              </a:rPr>
              <a:t>луховичан</a:t>
            </a: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 отказаться от </a:t>
            </a:r>
            <a:r>
              <a:rPr lang="ru-RU" sz="2400" dirty="0" err="1">
                <a:effectLst/>
                <a:latin typeface="Roboto Slab" pitchFamily="2" charset="0"/>
                <a:ea typeface="Roboto Slab" pitchFamily="2" charset="0"/>
              </a:rPr>
              <a:t>сверхпотребления</a:t>
            </a: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, и вместо того, чтобы раньше времени отправлять вещи на свалку - отдавать их в дар другим людям, тем самым сберегая существенное количество природных ресурсов, затраченных на производство, транспортировку, хранение и продажу товаров.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29"/>
            <a:ext cx="11321143" cy="5031921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2BBE6-9972-67CF-0E27-FB21FED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2B398-2232-69D7-6D05-4296FC24DC9A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0D0059-0B48-6BD1-A5E0-5BAC9846BD11}"/>
              </a:ext>
            </a:extLst>
          </p:cNvPr>
          <p:cNvSpPr/>
          <p:nvPr/>
        </p:nvSpPr>
        <p:spPr>
          <a:xfrm>
            <a:off x="840758" y="5420177"/>
            <a:ext cx="73642" cy="1239385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1E481E0-8586-43D7-554E-3CC541AA610A}"/>
              </a:ext>
            </a:extLst>
          </p:cNvPr>
          <p:cNvSpPr txBox="1">
            <a:spLocks/>
          </p:cNvSpPr>
          <p:nvPr/>
        </p:nvSpPr>
        <p:spPr>
          <a:xfrm>
            <a:off x="1057275" y="5375954"/>
            <a:ext cx="10370167" cy="822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800" i="1" dirty="0">
                <a:latin typeface="Roboto Slab" pitchFamily="2" charset="0"/>
                <a:ea typeface="Roboto Slab" pitchFamily="2" charset="0"/>
              </a:rPr>
              <a:t>Спасибо вам, что вы есть. Спасибо за то что помогаете в трудных ситуациях . Огромное спасибо. Хочу вам пожелать успехов в вашем нелегком деле. С уважением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943DD33F-BA43-54AA-59DA-7BB1324A5C2C}"/>
              </a:ext>
            </a:extLst>
          </p:cNvPr>
          <p:cNvSpPr txBox="1">
            <a:spLocks/>
          </p:cNvSpPr>
          <p:nvPr/>
        </p:nvSpPr>
        <p:spPr>
          <a:xfrm>
            <a:off x="1213303" y="6162051"/>
            <a:ext cx="9991725" cy="381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600" b="1" i="1" dirty="0">
                <a:latin typeface="Roboto Slab" pitchFamily="2" charset="0"/>
                <a:ea typeface="Roboto Slab" pitchFamily="2" charset="0"/>
              </a:rPr>
              <a:t>Олеся Владимировна Я.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FA5A796-AC52-58D6-2C7D-8389AD56A489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2274664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ОСНОВНАЯ ЦЕЛЬ 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2F7B2B-C3CA-BF00-D8AF-DEBA20CE0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144" y="1731463"/>
            <a:ext cx="10515600" cy="4838065"/>
          </a:xfrm>
        </p:spPr>
        <p:txBody>
          <a:bodyPr>
            <a:noAutofit/>
          </a:bodyPr>
          <a:lstStyle/>
          <a:p>
            <a:pPr marL="0" indent="0">
              <a:lnSpc>
                <a:spcPct val="125000"/>
              </a:lnSpc>
              <a:buNone/>
            </a:pPr>
            <a:r>
              <a:rPr lang="ru-RU" sz="2400" dirty="0">
                <a:effectLst/>
                <a:latin typeface="Roboto Slab" pitchFamily="2" charset="0"/>
                <a:ea typeface="Roboto Slab" pitchFamily="2" charset="0"/>
              </a:rPr>
              <a:t>Социальная поддержка малообеспеченных, многодетных семей, проживающих в городском округе Луховицы и  оказавшихся в трудной жизненной ситуации. Создание механизма легкой и доступной для целевой аудитории вещевой благотворительности с помощью организации действующего на постоянной основе пункта обмена вещами.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29"/>
            <a:ext cx="11321143" cy="4479471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2BBE6-9972-67CF-0E27-FB21FED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2B398-2232-69D7-6D05-4296FC24DC9A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7852CED-3349-1A24-D438-31182679296C}"/>
              </a:ext>
            </a:extLst>
          </p:cNvPr>
          <p:cNvSpPr/>
          <p:nvPr/>
        </p:nvSpPr>
        <p:spPr>
          <a:xfrm>
            <a:off x="840758" y="5193619"/>
            <a:ext cx="73642" cy="1239385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FD9D7E6-7D7D-00EA-6E15-28DAF9257846}"/>
              </a:ext>
            </a:extLst>
          </p:cNvPr>
          <p:cNvSpPr txBox="1">
            <a:spLocks/>
          </p:cNvSpPr>
          <p:nvPr/>
        </p:nvSpPr>
        <p:spPr>
          <a:xfrm>
            <a:off x="1057275" y="5149396"/>
            <a:ext cx="10370167" cy="822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800" i="1" dirty="0">
                <a:latin typeface="Roboto Slab" pitchFamily="2" charset="0"/>
                <a:ea typeface="Roboto Slab" pitchFamily="2" charset="0"/>
              </a:rPr>
              <a:t>Выражаю огромную благодарность за помощь в одежде и обуви детям. Спасибо что есть такая организация. Спасибо вам большое!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E1CD65C4-4E33-9AB0-BFB0-4D49FB6693F8}"/>
              </a:ext>
            </a:extLst>
          </p:cNvPr>
          <p:cNvSpPr txBox="1">
            <a:spLocks/>
          </p:cNvSpPr>
          <p:nvPr/>
        </p:nvSpPr>
        <p:spPr>
          <a:xfrm>
            <a:off x="1213303" y="5935493"/>
            <a:ext cx="9991725" cy="381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buFont typeface="Arial" panose="020B0604020202020204" pitchFamily="34" charset="0"/>
              <a:buNone/>
            </a:pPr>
            <a:r>
              <a:rPr lang="ru-RU" sz="1600" b="1" i="1" dirty="0">
                <a:latin typeface="Roboto Slab" pitchFamily="2" charset="0"/>
                <a:ea typeface="Roboto Slab" pitchFamily="2" charset="0"/>
              </a:rPr>
              <a:t>Ольга Сергеевна З.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27E7E09-8893-F190-8A45-730DC3B14821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671961740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ЗАДАЧИ 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29"/>
            <a:ext cx="11321143" cy="6414634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2BBE6-9972-67CF-0E27-FB21FED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2B398-2232-69D7-6D05-4296FC24DC9A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7F1A882-D9F3-D05A-A888-38C72213E19F}"/>
              </a:ext>
            </a:extLst>
          </p:cNvPr>
          <p:cNvSpPr/>
          <p:nvPr/>
        </p:nvSpPr>
        <p:spPr>
          <a:xfrm>
            <a:off x="838199" y="1996541"/>
            <a:ext cx="10366829" cy="1270636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1</a:t>
            </a:r>
            <a:r>
              <a:rPr lang="en-US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 Информационная компания по позиционированию возможностей доступной вещевой благотворительности. Привлечение к проекту партнеров: благотворителей и </a:t>
            </a:r>
            <a:r>
              <a:rPr lang="ru-RU" sz="2200" dirty="0" err="1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благополучателей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.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EDD7DFD-E214-7C08-A8BA-E4F55349E746}"/>
              </a:ext>
            </a:extLst>
          </p:cNvPr>
          <p:cNvSpPr/>
          <p:nvPr/>
        </p:nvSpPr>
        <p:spPr>
          <a:xfrm>
            <a:off x="838199" y="3395718"/>
            <a:ext cx="10366829" cy="1270636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 Организация системы регулярного сбора, сортировки и хранения вещевых </a:t>
            </a:r>
            <a:r>
              <a:rPr lang="en-US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пожертвований, прием вещевой помощи от благотворительных организаций, частных лиц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74F6C40-33A7-CA9E-5D1D-16BD1AE9BCE6}"/>
              </a:ext>
            </a:extLst>
          </p:cNvPr>
          <p:cNvSpPr/>
          <p:nvPr/>
        </p:nvSpPr>
        <p:spPr>
          <a:xfrm>
            <a:off x="838199" y="4788818"/>
            <a:ext cx="10366829" cy="1270636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3</a:t>
            </a:r>
            <a:r>
              <a:rPr lang="en-US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.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 Организация системы распределения вещевых пожертвований для нуждающихся через постоянно действующий  благотворительный пункт "</a:t>
            </a:r>
            <a:r>
              <a:rPr lang="ru-RU" sz="2200" dirty="0" err="1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Дармарку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".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105DC2-6A2E-8696-6A60-A4918C2E7115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43509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2362B9C-E004-04CA-B6C9-C69170F0BB43}"/>
              </a:ext>
            </a:extLst>
          </p:cNvPr>
          <p:cNvSpPr/>
          <p:nvPr/>
        </p:nvSpPr>
        <p:spPr>
          <a:xfrm>
            <a:off x="838199" y="456565"/>
            <a:ext cx="10366829" cy="113157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DB9EDF-C260-9469-1005-BB8BA7E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8437"/>
            <a:ext cx="10210800" cy="1538288"/>
          </a:xfrm>
          <a:noFill/>
        </p:spPr>
        <p:txBody>
          <a:bodyPr>
            <a:normAutofit/>
          </a:bodyPr>
          <a:lstStyle/>
          <a:p>
            <a:pPr indent="-6985">
              <a:lnSpc>
                <a:spcPct val="115000"/>
              </a:lnSpc>
              <a:spcAft>
                <a:spcPts val="1000"/>
              </a:spcAft>
              <a:tabLst>
                <a:tab pos="90170" algn="l"/>
                <a:tab pos="450215" algn="l"/>
              </a:tabLst>
            </a:pPr>
            <a:r>
              <a:rPr lang="ru-RU" sz="2800" dirty="0">
                <a:solidFill>
                  <a:srgbClr val="F1F1F1"/>
                </a:solidFill>
                <a:effectLst/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РЕЗУЛЬТАТИВНОСТЬ РЕАЛИЗАЦИИ ПРОЕКТА</a:t>
            </a:r>
            <a:endParaRPr lang="ru-RU" sz="2800" dirty="0">
              <a:solidFill>
                <a:srgbClr val="F1F1F1"/>
              </a:solidFill>
              <a:latin typeface="Roboto Slab" pitchFamily="2" charset="0"/>
              <a:ea typeface="Roboto Slab" pitchFamily="2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604EE7-3EB5-2862-2C62-1289298BEF6D}"/>
              </a:ext>
            </a:extLst>
          </p:cNvPr>
          <p:cNvSpPr/>
          <p:nvPr/>
        </p:nvSpPr>
        <p:spPr>
          <a:xfrm>
            <a:off x="435429" y="244929"/>
            <a:ext cx="11321143" cy="6414634"/>
          </a:xfrm>
          <a:prstGeom prst="rect">
            <a:avLst/>
          </a:prstGeom>
          <a:noFill/>
          <a:ln w="57150">
            <a:solidFill>
              <a:srgbClr val="7995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52BBE6-9972-67CF-0E27-FB21FED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2B398-2232-69D7-6D05-4296FC24DC9A}"/>
              </a:ext>
            </a:extLst>
          </p:cNvPr>
          <p:cNvSpPr txBox="1"/>
          <p:nvPr/>
        </p:nvSpPr>
        <p:spPr>
          <a:xfrm>
            <a:off x="11427442" y="1405164"/>
            <a:ext cx="658257" cy="4259943"/>
          </a:xfrm>
          <a:prstGeom prst="rect">
            <a:avLst/>
          </a:prstGeom>
          <a:solidFill>
            <a:srgbClr val="F1F1F1"/>
          </a:solidFill>
          <a:ln w="57150">
            <a:solidFill>
              <a:srgbClr val="799586"/>
            </a:solidFill>
          </a:ln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2400" dirty="0">
                <a:latin typeface="Roboto Slab" pitchFamily="2" charset="0"/>
                <a:ea typeface="Roboto Slab" pitchFamily="2" charset="0"/>
              </a:rPr>
              <a:t>ДАРМАРКА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7F1A882-D9F3-D05A-A888-38C72213E19F}"/>
              </a:ext>
            </a:extLst>
          </p:cNvPr>
          <p:cNvSpPr/>
          <p:nvPr/>
        </p:nvSpPr>
        <p:spPr>
          <a:xfrm>
            <a:off x="838199" y="2058815"/>
            <a:ext cx="10366829" cy="1530452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1. В рамках проекта «</a:t>
            </a:r>
            <a:r>
              <a:rPr lang="ru-RU" sz="2200" dirty="0" err="1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Дармарка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»  нами был организован 1 пункт приема вещевой помощи на базе ГКУСО МО «Луховицкий СРЦН» по адресу: Московская обл., г. Луховицы, ул. Жуковского, д.10. Теперь  социальный проект «</a:t>
            </a:r>
            <a:r>
              <a:rPr lang="ru-RU" sz="2200" dirty="0" err="1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Дармарка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» работает в постоянном режиме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EDD7DFD-E214-7C08-A8BA-E4F55349E746}"/>
              </a:ext>
            </a:extLst>
          </p:cNvPr>
          <p:cNvSpPr/>
          <p:nvPr/>
        </p:nvSpPr>
        <p:spPr>
          <a:xfrm>
            <a:off x="838199" y="3689999"/>
            <a:ext cx="10366829" cy="792991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2. В работу проекта включено более  50 волонтеров из числа специалистов учреждения </a:t>
            </a:r>
            <a:r>
              <a:rPr lang="ru-RU" sz="22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и б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лаготворительных фондов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74F6C40-33A7-CA9E-5D1D-16BD1AE9BCE6}"/>
              </a:ext>
            </a:extLst>
          </p:cNvPr>
          <p:cNvSpPr/>
          <p:nvPr/>
        </p:nvSpPr>
        <p:spPr>
          <a:xfrm>
            <a:off x="838199" y="4583722"/>
            <a:ext cx="10366829" cy="792991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3. Организовано информационное сопровождение проекта в социальных сетях, а также на телеканалах «Ринг», «</a:t>
            </a:r>
            <a:r>
              <a:rPr lang="ru-RU" sz="2200" dirty="0" err="1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Инко</a:t>
            </a:r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». 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E3EF52A-3C0A-3A4E-7244-2C6DB22D69E0}"/>
              </a:ext>
            </a:extLst>
          </p:cNvPr>
          <p:cNvSpPr/>
          <p:nvPr/>
        </p:nvSpPr>
        <p:spPr>
          <a:xfrm>
            <a:off x="838199" y="5477445"/>
            <a:ext cx="10366829" cy="1047180"/>
          </a:xfrm>
          <a:prstGeom prst="rect">
            <a:avLst/>
          </a:prstGeom>
          <a:solidFill>
            <a:srgbClr val="7995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200" dirty="0">
                <a:effectLst/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4. Проект пользуется популярностью, с каждым годом растет количество участников, а волонтеры повысили свои социально-коммуникативные навыки и способности.</a:t>
            </a:r>
            <a:endParaRPr lang="ru-RU" sz="2200" dirty="0">
              <a:effectLst/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80B8B60-4820-D221-9CA8-0FF508ED3ADF}"/>
              </a:ext>
            </a:extLst>
          </p:cNvPr>
          <p:cNvSpPr/>
          <p:nvPr/>
        </p:nvSpPr>
        <p:spPr>
          <a:xfrm>
            <a:off x="0" y="11964"/>
            <a:ext cx="12192000" cy="6846036"/>
          </a:xfrm>
          <a:prstGeom prst="rect">
            <a:avLst/>
          </a:prstGeom>
          <a:blipFill dpi="0" rotWithShape="1">
            <a:blip r:embed="rId2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60246"/>
      </p:ext>
    </p:extLst>
  </p:cSld>
  <p:clrMapOvr>
    <a:masterClrMapping/>
  </p:clrMapOvr>
  <p:transition spd="slow">
    <p:pu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686</Words>
  <Application>Microsoft Office PowerPoint</Application>
  <PresentationFormat>Широкоэкранный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Roboto Slab</vt:lpstr>
      <vt:lpstr>Arial</vt:lpstr>
      <vt:lpstr>Calibri</vt:lpstr>
      <vt:lpstr>Calibri Light</vt:lpstr>
      <vt:lpstr>Тема Office</vt:lpstr>
      <vt:lpstr>ДАРМАРКА</vt:lpstr>
      <vt:lpstr>АКТУАЛЬНОСТЬ И ИННОВАЦИОННОСТЬ СОЦИАЛЬНОЙ ЗНАЧИМОСТИ ПРОЕКТА</vt:lpstr>
      <vt:lpstr>АКТУАЛЬНОСТЬ И ИННОВАЦИОННОСТЬ СОЦИАЛЬНОЙ ЗНАЧИМОСТИ ПРОЕКТА</vt:lpstr>
      <vt:lpstr>КРАТКОЕ ОПИСАНИЕ ПРОЕКТА</vt:lpstr>
      <vt:lpstr>КРАТКОЕ ОПИСАНИЕ ПРОЕКТА</vt:lpstr>
      <vt:lpstr>КРАТКОЕ ОПИСАНИЕ ПРОЕКТА</vt:lpstr>
      <vt:lpstr>ОСНОВНАЯ ЦЕЛЬ ПРОЕКТА</vt:lpstr>
      <vt:lpstr>ЗАДАЧИ ПРОЕКТА</vt:lpstr>
      <vt:lpstr>РЕЗУЛЬТАТИВНОСТЬ РЕАЛИЗАЦИИ ПРОЕКТА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ДАРМАРКА</dc:title>
  <dc:creator>Влад Першин</dc:creator>
  <cp:lastModifiedBy>Влад Першин</cp:lastModifiedBy>
  <cp:revision>9</cp:revision>
  <dcterms:created xsi:type="dcterms:W3CDTF">2022-05-14T18:36:23Z</dcterms:created>
  <dcterms:modified xsi:type="dcterms:W3CDTF">2022-05-15T19:11:20Z</dcterms:modified>
</cp:coreProperties>
</file>